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2" r:id="rId3"/>
    <p:sldId id="275" r:id="rId4"/>
    <p:sldId id="273" r:id="rId5"/>
    <p:sldId id="274" r:id="rId6"/>
    <p:sldId id="276" r:id="rId7"/>
    <p:sldId id="271" r:id="rId8"/>
    <p:sldId id="277" r:id="rId9"/>
    <p:sldId id="278" r:id="rId10"/>
    <p:sldId id="256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5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E059A-3A7D-0451-48DB-C2BB927A6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2542D6-7133-28C4-8626-A848A1C8F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99AFE-7FEF-6EF9-24DE-1183A004E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1B754-01B7-E80D-1B08-8CF68E07D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2C56B-F249-2A83-3B89-AB3E430E2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7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D7915-1E1F-4366-D668-E46485BCE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C90D82-3F10-325E-6C2D-571F52AF14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D4D45-2967-0747-F4E7-D909C457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D52B7-0A0E-4D59-87DF-7445E7257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7404B-6ABD-4273-0579-FD957CBFE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37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67FECA-A351-D562-798F-504F1F5E01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0B6D1F-6074-66EE-F51F-ABA2B08DF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2BDF2-21A3-A6D7-04AD-B09D88448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E9254-25CC-F223-428B-CAE44D257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F9057A-80D3-FBF1-B0DD-F2C87D7E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99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52C21-F4A1-2232-2418-16BE9EC22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4CFD8-796C-6D97-068D-CC4DACB93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1D8BC-EB98-521A-FCFB-0E130C8F3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4F344-0716-CF15-43A1-027BFCCA2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D395C-32FB-B262-4655-00244D663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29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DC3E3-FDE1-778C-E28A-53974FB85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1AA12-E2FF-602B-9FA5-B911C52D8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48723-7268-D707-922A-1FE7C8A6D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3BA3-F5D9-D310-EBEC-30219E616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1443B-225A-5255-9999-CDEDDBE7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993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E5371-05BC-AC45-5D22-22A6CD5C3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BAA54-1535-D85E-9D86-95528336C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6021FA-4F9F-CF39-0F07-7B4FA0BE3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13F01-9048-E0F2-9CAE-0E030C1DE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EFF1F-7DA1-B63B-CD62-021096DA7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41090-7203-CC1B-9C69-0CA5088B0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06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4B4CB-81EC-58A7-A321-EACAFCB50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7FE39-3E33-55F2-24F6-C18850B81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68A1C3-E188-E4C1-C0A5-A92E060763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3DE948-CF13-F165-22EA-21B39EDECF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651C07-6430-2984-19CE-910A8DD4D1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288178-7955-C5D5-AD48-F016693C4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29D6C7-4EFE-E4B9-AD06-A975F2D1B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0B2A1E-458E-1BEE-5EF0-2DE566917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6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45A28-E9EF-815A-4BE8-5722617F3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DAF042-BCB9-E998-BF96-D93ABBAFC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D25E80-E701-73C8-B98A-ECA38A9EE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4FF06-111F-C781-A793-070ABF420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08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210025-D8F8-035C-1E6C-F4618D815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607FF7-19B3-BB86-E275-24684B590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963F7-8B71-E41B-FE84-1E6074838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67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265B-5269-4CFD-9497-D42D1C14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DAD28-ACFD-4517-B579-2399F8577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8AF3A-CB71-8DB8-F5FC-56382A25C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52AD3-207D-4DDA-26F6-B660C7BE5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E91EF-E042-5154-DA32-D58B77187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66A53-20F0-8A3B-9E43-CC1C38342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99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CF02E-B7DD-FB3F-F2CD-18D4AE2E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663FB-49E6-B36C-F2D5-3982BCCDA1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04D79-7A74-ADF5-C5EA-E365B26DB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670797-6758-B007-9CAE-475B5F98A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832AA-8F71-439B-BA81-716790658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37516-8608-9024-FBEA-1E08C524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06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0E1C7A-36FB-DEB1-355B-9141D4EF0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C30C9-7B98-88E8-1457-09523ADC9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074BB-F3BA-8119-C25C-968E14820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8F2E-9D58-4BC5-BD4F-9B84CA947C90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C34F2-9149-16BE-1241-96E19A6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B1F4F-097A-CD0E-F511-9E4AD5538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808E7-34DE-4233-8885-CF2DE67DA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17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e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e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9.png"/><Relationship Id="rId4" Type="http://schemas.openxmlformats.org/officeDocument/2006/relationships/image" Target="../media/image18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4ED1-3F01-2CF5-62FA-39A2DA471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MagicLantern</a:t>
            </a:r>
            <a:r>
              <a:rPr lang="en-US" dirty="0"/>
              <a:t> – MLV and CDNG Workflow</a:t>
            </a:r>
          </a:p>
        </p:txBody>
      </p:sp>
    </p:spTree>
    <p:extLst>
      <p:ext uri="{BB962C8B-B14F-4D97-AF65-F5344CB8AC3E}">
        <p14:creationId xmlns:p14="http://schemas.microsoft.com/office/powerpoint/2010/main" val="4225063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0D6A7CA-4D00-CDCC-2116-1DF852A34B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90" t="11474" r="19811" b="16384"/>
          <a:stretch>
            <a:fillRect/>
          </a:stretch>
        </p:blipFill>
        <p:spPr>
          <a:xfrm>
            <a:off x="618308" y="322217"/>
            <a:ext cx="2229396" cy="17695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B0237D3-3287-00CA-374D-199FE660607E}"/>
              </a:ext>
            </a:extLst>
          </p:cNvPr>
          <p:cNvCxnSpPr/>
          <p:nvPr/>
        </p:nvCxnSpPr>
        <p:spPr>
          <a:xfrm>
            <a:off x="3701143" y="914400"/>
            <a:ext cx="25690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B0EB1D1-EE9D-8EB7-F7A2-F02CFF09CAA6}"/>
              </a:ext>
            </a:extLst>
          </p:cNvPr>
          <p:cNvSpPr txBox="1"/>
          <p:nvPr/>
        </p:nvSpPr>
        <p:spPr>
          <a:xfrm>
            <a:off x="6740434" y="322217"/>
            <a:ext cx="35182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Capable of 5.7K Anamorphic Output. MLV format 12~14 bit.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translates to </a:t>
            </a:r>
            <a:r>
              <a:rPr lang="en-US" dirty="0" err="1"/>
              <a:t>CinemaDNG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With dual iso, 14 stops.</a:t>
            </a:r>
          </a:p>
        </p:txBody>
      </p:sp>
    </p:spTree>
    <p:extLst>
      <p:ext uri="{BB962C8B-B14F-4D97-AF65-F5344CB8AC3E}">
        <p14:creationId xmlns:p14="http://schemas.microsoft.com/office/powerpoint/2010/main" val="1677697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CFA74-EF37-09DE-DB39-960AD6C2F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3393CB7-7479-0B0B-220E-27B4B2834C60}"/>
              </a:ext>
            </a:extLst>
          </p:cNvPr>
          <p:cNvCxnSpPr/>
          <p:nvPr/>
        </p:nvCxnSpPr>
        <p:spPr>
          <a:xfrm>
            <a:off x="3762102" y="-41366"/>
            <a:ext cx="0" cy="69407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76BEDBF-7F20-CD50-09AF-63D7D508A0E6}"/>
              </a:ext>
            </a:extLst>
          </p:cNvPr>
          <p:cNvCxnSpPr/>
          <p:nvPr/>
        </p:nvCxnSpPr>
        <p:spPr>
          <a:xfrm>
            <a:off x="8390708" y="-82731"/>
            <a:ext cx="0" cy="69407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13B8718-3CC4-771B-AD4E-534D59F20CD8}"/>
              </a:ext>
            </a:extLst>
          </p:cNvPr>
          <p:cNvSpPr txBox="1"/>
          <p:nvPr/>
        </p:nvSpPr>
        <p:spPr>
          <a:xfrm>
            <a:off x="748937" y="278675"/>
            <a:ext cx="2089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Keeping the Original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DED9F7-1678-22AA-5E5D-E3C50397EB4A}"/>
              </a:ext>
            </a:extLst>
          </p:cNvPr>
          <p:cNvSpPr txBox="1"/>
          <p:nvPr/>
        </p:nvSpPr>
        <p:spPr>
          <a:xfrm>
            <a:off x="191588" y="5042263"/>
            <a:ext cx="30217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Pain in the ass</a:t>
            </a:r>
          </a:p>
          <a:p>
            <a:r>
              <a:rPr lang="en-US" dirty="0"/>
              <a:t>Very huge files</a:t>
            </a:r>
          </a:p>
          <a:p>
            <a:r>
              <a:rPr lang="en-US" dirty="0"/>
              <a:t>Problems </a:t>
            </a:r>
            <a:r>
              <a:rPr lang="en-US" dirty="0" err="1"/>
              <a:t>releated</a:t>
            </a:r>
            <a:r>
              <a:rPr lang="en-US" dirty="0"/>
              <a:t> to playback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D02927-5E7E-8DF9-2B17-EEBBD05841D7}"/>
              </a:ext>
            </a:extLst>
          </p:cNvPr>
          <p:cNvSpPr txBox="1"/>
          <p:nvPr/>
        </p:nvSpPr>
        <p:spPr>
          <a:xfrm>
            <a:off x="191588" y="1589204"/>
            <a:ext cx="13787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Best quality. </a:t>
            </a:r>
          </a:p>
          <a:p>
            <a:r>
              <a:rPr lang="en-US" dirty="0"/>
              <a:t>True Raw.</a:t>
            </a:r>
          </a:p>
          <a:p>
            <a:r>
              <a:rPr lang="en-US" dirty="0"/>
              <a:t>14 Bit.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6B48BD-FE39-7C18-7356-625708D70F7B}"/>
              </a:ext>
            </a:extLst>
          </p:cNvPr>
          <p:cNvSpPr txBox="1"/>
          <p:nvPr/>
        </p:nvSpPr>
        <p:spPr>
          <a:xfrm>
            <a:off x="227142" y="1140823"/>
            <a:ext cx="653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Pros: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C20C8-2B03-8150-2467-BC81280EC95F}"/>
              </a:ext>
            </a:extLst>
          </p:cNvPr>
          <p:cNvSpPr txBox="1"/>
          <p:nvPr/>
        </p:nvSpPr>
        <p:spPr>
          <a:xfrm>
            <a:off x="191588" y="4672931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E0000"/>
                </a:solidFill>
              </a:rPr>
              <a:t>Cons: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32641B-CFF9-943E-5B49-3AE7539236BD}"/>
              </a:ext>
            </a:extLst>
          </p:cNvPr>
          <p:cNvSpPr txBox="1"/>
          <p:nvPr/>
        </p:nvSpPr>
        <p:spPr>
          <a:xfrm>
            <a:off x="4773832" y="182881"/>
            <a:ext cx="2360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DNxHR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6880C7-1708-36B8-DC1F-A7EB982F6EC8}"/>
              </a:ext>
            </a:extLst>
          </p:cNvPr>
          <p:cNvSpPr txBox="1"/>
          <p:nvPr/>
        </p:nvSpPr>
        <p:spPr>
          <a:xfrm>
            <a:off x="9441192" y="94009"/>
            <a:ext cx="1882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DNG Compressing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7FE97D-D6D6-9E36-272D-B25F691B7085}"/>
              </a:ext>
            </a:extLst>
          </p:cNvPr>
          <p:cNvSpPr txBox="1"/>
          <p:nvPr/>
        </p:nvSpPr>
        <p:spPr>
          <a:xfrm>
            <a:off x="4329571" y="1445512"/>
            <a:ext cx="294837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Almost Raw quality. </a:t>
            </a:r>
          </a:p>
          <a:p>
            <a:r>
              <a:rPr lang="en-US" dirty="0"/>
              <a:t>10 Bit.</a:t>
            </a:r>
          </a:p>
          <a:p>
            <a:r>
              <a:rPr lang="en-US" dirty="0"/>
              <a:t>Interleaved – Faster decoding</a:t>
            </a:r>
          </a:p>
          <a:p>
            <a:r>
              <a:rPr lang="en-US" dirty="0"/>
              <a:t>Can be graded.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5D0D41-CE81-BA68-C7EF-EEA215593EFA}"/>
              </a:ext>
            </a:extLst>
          </p:cNvPr>
          <p:cNvSpPr txBox="1"/>
          <p:nvPr/>
        </p:nvSpPr>
        <p:spPr>
          <a:xfrm>
            <a:off x="4365125" y="997131"/>
            <a:ext cx="653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Pros: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17B85A-5692-6893-92C5-7435E0B60F85}"/>
              </a:ext>
            </a:extLst>
          </p:cNvPr>
          <p:cNvSpPr txBox="1"/>
          <p:nvPr/>
        </p:nvSpPr>
        <p:spPr>
          <a:xfrm>
            <a:off x="4383363" y="504226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Big Files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1F31E4-B976-B037-9B3E-E6FA751ED50B}"/>
              </a:ext>
            </a:extLst>
          </p:cNvPr>
          <p:cNvSpPr txBox="1"/>
          <p:nvPr/>
        </p:nvSpPr>
        <p:spPr>
          <a:xfrm>
            <a:off x="4383363" y="4672931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E0000"/>
                </a:solidFill>
              </a:rPr>
              <a:t>Cons: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A14C99-78C3-9BB5-243E-6D64B81BD8F0}"/>
              </a:ext>
            </a:extLst>
          </p:cNvPr>
          <p:cNvSpPr txBox="1"/>
          <p:nvPr/>
        </p:nvSpPr>
        <p:spPr>
          <a:xfrm>
            <a:off x="8740734" y="5042263"/>
            <a:ext cx="30752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 to test.</a:t>
            </a:r>
          </a:p>
          <a:p>
            <a:r>
              <a:rPr lang="en-US" dirty="0"/>
              <a:t>How actual editors does work?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6E7178-1167-F1C8-D35F-C75CE45B8C65}"/>
              </a:ext>
            </a:extLst>
          </p:cNvPr>
          <p:cNvSpPr txBox="1"/>
          <p:nvPr/>
        </p:nvSpPr>
        <p:spPr>
          <a:xfrm>
            <a:off x="8740734" y="4672931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E0000"/>
                </a:solidFill>
              </a:rPr>
              <a:t>Cons: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0F567F-9AD2-3DD5-4A33-6B22FD72BB52}"/>
              </a:ext>
            </a:extLst>
          </p:cNvPr>
          <p:cNvSpPr txBox="1"/>
          <p:nvPr/>
        </p:nvSpPr>
        <p:spPr>
          <a:xfrm>
            <a:off x="8814088" y="1366463"/>
            <a:ext cx="21820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Best quality. </a:t>
            </a:r>
          </a:p>
          <a:p>
            <a:r>
              <a:rPr lang="en-US" dirty="0"/>
              <a:t>12-14 Bit.</a:t>
            </a:r>
          </a:p>
          <a:p>
            <a:r>
              <a:rPr lang="en-US" dirty="0"/>
              <a:t>True Raw</a:t>
            </a:r>
          </a:p>
          <a:p>
            <a:r>
              <a:rPr lang="en-US" dirty="0"/>
              <a:t>50-25% off size? </a:t>
            </a:r>
          </a:p>
          <a:p>
            <a:r>
              <a:rPr lang="en-US" dirty="0"/>
              <a:t>Could be even more?</a:t>
            </a: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03FA77-91B8-7B8A-492D-DA515323BC2E}"/>
              </a:ext>
            </a:extLst>
          </p:cNvPr>
          <p:cNvSpPr txBox="1"/>
          <p:nvPr/>
        </p:nvSpPr>
        <p:spPr>
          <a:xfrm>
            <a:off x="8849642" y="918082"/>
            <a:ext cx="653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Pros:</a:t>
            </a:r>
          </a:p>
        </p:txBody>
      </p:sp>
    </p:spTree>
    <p:extLst>
      <p:ext uri="{BB962C8B-B14F-4D97-AF65-F5344CB8AC3E}">
        <p14:creationId xmlns:p14="http://schemas.microsoft.com/office/powerpoint/2010/main" val="1989932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7743B-EDFD-EF7D-ADFC-343832B3C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23031E1-9DA7-5B05-9857-B0A6BC0716FF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FF454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F88689-6FE9-ABA2-61D6-3094E8CADF8F}"/>
              </a:ext>
            </a:extLst>
          </p:cNvPr>
          <p:cNvSpPr txBox="1"/>
          <p:nvPr/>
        </p:nvSpPr>
        <p:spPr>
          <a:xfrm>
            <a:off x="165462" y="201628"/>
            <a:ext cx="1202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Must Do									Photography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45FE47-CD05-D654-6348-557C1B160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225" y="1154595"/>
            <a:ext cx="1457528" cy="24768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716B3E3-4868-F11C-5C14-57A59691B151}"/>
              </a:ext>
            </a:extLst>
          </p:cNvPr>
          <p:cNvCxnSpPr>
            <a:stCxn id="2" idx="2"/>
          </p:cNvCxnSpPr>
          <p:nvPr/>
        </p:nvCxnSpPr>
        <p:spPr>
          <a:xfrm>
            <a:off x="2578989" y="1402280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14A3A42-591A-4B36-D396-CE097E56C396}"/>
              </a:ext>
            </a:extLst>
          </p:cNvPr>
          <p:cNvSpPr txBox="1"/>
          <p:nvPr/>
        </p:nvSpPr>
        <p:spPr>
          <a:xfrm>
            <a:off x="1814013" y="2038261"/>
            <a:ext cx="15299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 want them to be processed, so we can work with normal .DNG 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25D7D0-5C80-8D10-0FB5-D7247E1DF1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D1E2F4D-4327-C12E-E65B-0EBB2BD2E554}"/>
              </a:ext>
            </a:extLst>
          </p:cNvPr>
          <p:cNvCxnSpPr>
            <a:endCxn id="2" idx="1"/>
          </p:cNvCxnSpPr>
          <p:nvPr/>
        </p:nvCxnSpPr>
        <p:spPr>
          <a:xfrm>
            <a:off x="1358537" y="1271451"/>
            <a:ext cx="491688" cy="6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29B8788-0894-9692-B935-7BC32CFB67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227" b="13044"/>
          <a:stretch>
            <a:fillRect/>
          </a:stretch>
        </p:blipFill>
        <p:spPr>
          <a:xfrm>
            <a:off x="3799441" y="1183173"/>
            <a:ext cx="1590108" cy="19052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11637CE-31C3-B2E6-076D-0060AD85C29C}"/>
              </a:ext>
            </a:extLst>
          </p:cNvPr>
          <p:cNvCxnSpPr>
            <a:cxnSpLocks/>
            <a:stCxn id="2" idx="3"/>
            <a:endCxn id="11" idx="1"/>
          </p:cNvCxnSpPr>
          <p:nvPr/>
        </p:nvCxnSpPr>
        <p:spPr>
          <a:xfrm flipV="1">
            <a:off x="3307753" y="1278437"/>
            <a:ext cx="49168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B32B7A-9D4C-7F50-F6D5-DDA25A9F6F93}"/>
              </a:ext>
            </a:extLst>
          </p:cNvPr>
          <p:cNvSpPr txBox="1"/>
          <p:nvPr/>
        </p:nvSpPr>
        <p:spPr>
          <a:xfrm>
            <a:off x="3829519" y="2030008"/>
            <a:ext cx="15299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Sometimes, not all files are saved in Dual ISO. You want to work with DNG+CR2/3 combined.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15C5DB2-7A0F-10AE-6140-50B9A0A45104}"/>
              </a:ext>
            </a:extLst>
          </p:cNvPr>
          <p:cNvCxnSpPr>
            <a:cxnSpLocks/>
            <a:stCxn id="11" idx="2"/>
            <a:endCxn id="18" idx="0"/>
          </p:cNvCxnSpPr>
          <p:nvPr/>
        </p:nvCxnSpPr>
        <p:spPr>
          <a:xfrm>
            <a:off x="4594495" y="1373700"/>
            <a:ext cx="0" cy="656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941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80C8AC9-E1C4-3DCB-9391-E868529E5AF0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FF454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FE63DA-1CE8-D50B-8B04-81E4973ABA26}"/>
              </a:ext>
            </a:extLst>
          </p:cNvPr>
          <p:cNvSpPr txBox="1"/>
          <p:nvPr/>
        </p:nvSpPr>
        <p:spPr>
          <a:xfrm>
            <a:off x="165462" y="201628"/>
            <a:ext cx="1202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Must Do									Photography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5412FE-6392-39BC-8FDB-0994AF93A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045" y="1152191"/>
            <a:ext cx="1457528" cy="2476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57A05B-4C70-95C0-2FD3-D072AE0638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F31031-4031-59D4-878E-D032FA551914}"/>
              </a:ext>
            </a:extLst>
          </p:cNvPr>
          <p:cNvCxnSpPr>
            <a:cxnSpLocks/>
            <a:stCxn id="8" idx="3"/>
            <a:endCxn id="5" idx="1"/>
          </p:cNvCxnSpPr>
          <p:nvPr/>
        </p:nvCxnSpPr>
        <p:spPr>
          <a:xfrm flipV="1">
            <a:off x="1293002" y="1276034"/>
            <a:ext cx="580043" cy="2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BD67EBF-1531-516E-376B-11046FB13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723" y="1730828"/>
            <a:ext cx="4746172" cy="2670755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9C8713-73A8-0EC8-0379-75BB3C0A90EE}"/>
              </a:ext>
            </a:extLst>
          </p:cNvPr>
          <p:cNvCxnSpPr>
            <a:cxnSpLocks/>
            <a:stCxn id="5" idx="3"/>
            <a:endCxn id="60" idx="1"/>
          </p:cNvCxnSpPr>
          <p:nvPr/>
        </p:nvCxnSpPr>
        <p:spPr>
          <a:xfrm flipV="1">
            <a:off x="3330573" y="1264873"/>
            <a:ext cx="3846746" cy="11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2D8FDF1-DFD9-4EAA-4BB3-F45492CFD10D}"/>
              </a:ext>
            </a:extLst>
          </p:cNvPr>
          <p:cNvCxnSpPr>
            <a:cxnSpLocks/>
            <a:stCxn id="38" idx="2"/>
            <a:endCxn id="42" idx="0"/>
          </p:cNvCxnSpPr>
          <p:nvPr/>
        </p:nvCxnSpPr>
        <p:spPr>
          <a:xfrm flipH="1">
            <a:off x="7974946" y="3702556"/>
            <a:ext cx="255" cy="575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4060FE94-C745-74D8-5760-3A2243732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201" y="2426206"/>
            <a:ext cx="4572000" cy="127635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75D68E0-6255-8BC4-8B15-EC581B9397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4022" y="4277584"/>
            <a:ext cx="3381847" cy="180047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FED291D-7DB0-B2B6-0D97-30356C0332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393" y="4315790"/>
            <a:ext cx="3870891" cy="1030218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4C3B5BB-D5B9-17DF-F1F4-62BAC4E6CCDF}"/>
              </a:ext>
            </a:extLst>
          </p:cNvPr>
          <p:cNvCxnSpPr>
            <a:cxnSpLocks/>
            <a:endCxn id="45" idx="3"/>
          </p:cNvCxnSpPr>
          <p:nvPr/>
        </p:nvCxnSpPr>
        <p:spPr>
          <a:xfrm flipH="1">
            <a:off x="4695284" y="4399759"/>
            <a:ext cx="1705516" cy="431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FEFD0895-999B-FB74-5C4F-971D3D58B0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4392" y="5506754"/>
            <a:ext cx="3870891" cy="114261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69D9C42-3A39-2935-C4D4-90A5F10A7AB8}"/>
              </a:ext>
            </a:extLst>
          </p:cNvPr>
          <p:cNvCxnSpPr>
            <a:cxnSpLocks/>
            <a:endCxn id="50" idx="3"/>
          </p:cNvCxnSpPr>
          <p:nvPr/>
        </p:nvCxnSpPr>
        <p:spPr>
          <a:xfrm flipH="1">
            <a:off x="4695283" y="4562329"/>
            <a:ext cx="1705517" cy="1515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9254CD4-35D6-7A7A-D790-76500B590C70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>
            <a:off x="2601809" y="1399876"/>
            <a:ext cx="0" cy="330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7D8371CD-8D9E-1D20-109B-79F75AE9946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6227" b="13044"/>
          <a:stretch>
            <a:fillRect/>
          </a:stretch>
        </p:blipFill>
        <p:spPr>
          <a:xfrm>
            <a:off x="7177319" y="1169609"/>
            <a:ext cx="1590108" cy="190527"/>
          </a:xfrm>
          <a:prstGeom prst="rect">
            <a:avLst/>
          </a:prstGeom>
        </p:spPr>
      </p:pic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31B97AE-3760-DBAD-6C77-EE38B69AD367}"/>
              </a:ext>
            </a:extLst>
          </p:cNvPr>
          <p:cNvCxnSpPr>
            <a:stCxn id="60" idx="2"/>
            <a:endCxn id="38" idx="0"/>
          </p:cNvCxnSpPr>
          <p:nvPr/>
        </p:nvCxnSpPr>
        <p:spPr>
          <a:xfrm>
            <a:off x="7972373" y="1360136"/>
            <a:ext cx="2828" cy="1066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198812B-FA8B-5EDC-7B13-F88A9B86C7FE}"/>
              </a:ext>
            </a:extLst>
          </p:cNvPr>
          <p:cNvSpPr txBox="1"/>
          <p:nvPr/>
        </p:nvSpPr>
        <p:spPr>
          <a:xfrm>
            <a:off x="10371909" y="2426206"/>
            <a:ext cx="14382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DNG+NDISO</a:t>
            </a:r>
          </a:p>
          <a:p>
            <a:r>
              <a:rPr lang="en-US" sz="1000" dirty="0"/>
              <a:t>.DNG Files with Not </a:t>
            </a:r>
          </a:p>
          <a:p>
            <a:r>
              <a:rPr lang="en-US" sz="1000" dirty="0"/>
              <a:t>Dual ISO Files</a:t>
            </a:r>
          </a:p>
          <a:p>
            <a:endParaRPr lang="en-US" sz="1000" dirty="0"/>
          </a:p>
          <a:p>
            <a:r>
              <a:rPr lang="en-US" sz="1400" dirty="0"/>
              <a:t>ORIGINAL+DISO</a:t>
            </a:r>
          </a:p>
          <a:p>
            <a:r>
              <a:rPr lang="en-US" sz="1000" dirty="0"/>
              <a:t>.CR2 Files W/o Dual ISO </a:t>
            </a:r>
          </a:p>
          <a:p>
            <a:r>
              <a:rPr lang="en-US" sz="1000" dirty="0"/>
              <a:t>and with Dual ISO</a:t>
            </a: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21698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3F602-458E-3C09-7050-1D6101740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2D4F68B-BCA4-6BDC-F831-96764A9E60F9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FF454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49BF5B-1E96-4502-8724-C3F0F734356F}"/>
              </a:ext>
            </a:extLst>
          </p:cNvPr>
          <p:cNvSpPr txBox="1"/>
          <p:nvPr/>
        </p:nvSpPr>
        <p:spPr>
          <a:xfrm>
            <a:off x="165462" y="201628"/>
            <a:ext cx="1202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Must Do											Film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386046-853E-938A-578C-522471AC82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9ABD11-5A71-9F20-590D-D31F03F3138C}"/>
              </a:ext>
            </a:extLst>
          </p:cNvPr>
          <p:cNvCxnSpPr>
            <a:cxnSpLocks/>
          </p:cNvCxnSpPr>
          <p:nvPr/>
        </p:nvCxnSpPr>
        <p:spPr>
          <a:xfrm>
            <a:off x="1358537" y="1271451"/>
            <a:ext cx="4789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Download MLV App, grade and convert Magic Lantern RAW video">
            <a:extLst>
              <a:ext uri="{FF2B5EF4-FFF2-40B4-BE49-F238E27FC236}">
                <a16:creationId xmlns:a16="http://schemas.microsoft.com/office/drawing/2014/main" id="{1F03DBE5-5C0B-8CC1-88BB-5F2B960A4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994" y="710416"/>
            <a:ext cx="1138646" cy="113864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26BB30C-3DBE-2FAC-C75F-B70006B1FE7A}"/>
              </a:ext>
            </a:extLst>
          </p:cNvPr>
          <p:cNvCxnSpPr>
            <a:cxnSpLocks/>
          </p:cNvCxnSpPr>
          <p:nvPr/>
        </p:nvCxnSpPr>
        <p:spPr>
          <a:xfrm>
            <a:off x="3483429" y="1278438"/>
            <a:ext cx="4789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How Non-Linear Editors Improve Video Creation | TechSmith">
            <a:extLst>
              <a:ext uri="{FF2B5EF4-FFF2-40B4-BE49-F238E27FC236}">
                <a16:creationId xmlns:a16="http://schemas.microsoft.com/office/drawing/2014/main" id="{83B0542B-72E3-6FF7-E704-29FE690D4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111" y="2093638"/>
            <a:ext cx="4380411" cy="43804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12B3F8-A457-74AE-4097-26812D06E57D}"/>
              </a:ext>
            </a:extLst>
          </p:cNvPr>
          <p:cNvSpPr txBox="1"/>
          <p:nvPr/>
        </p:nvSpPr>
        <p:spPr>
          <a:xfrm>
            <a:off x="3933632" y="955272"/>
            <a:ext cx="1138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NLE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B488E38-3C3D-B6C3-CB87-3FFDEFD46F5E}"/>
              </a:ext>
            </a:extLst>
          </p:cNvPr>
          <p:cNvCxnSpPr>
            <a:stCxn id="12" idx="3"/>
          </p:cNvCxnSpPr>
          <p:nvPr/>
        </p:nvCxnSpPr>
        <p:spPr>
          <a:xfrm flipV="1">
            <a:off x="5072278" y="1271451"/>
            <a:ext cx="1197893" cy="6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46ABE3A-A5A0-7E3C-7F7D-1E15702F6BF9}"/>
              </a:ext>
            </a:extLst>
          </p:cNvPr>
          <p:cNvSpPr txBox="1"/>
          <p:nvPr/>
        </p:nvSpPr>
        <p:spPr>
          <a:xfrm>
            <a:off x="6353370" y="957471"/>
            <a:ext cx="1397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H.264/H.265</a:t>
            </a:r>
          </a:p>
          <a:p>
            <a:pPr algn="ctr"/>
            <a:r>
              <a:rPr lang="en-US" dirty="0"/>
              <a:t>Rec.709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B96EA9C-4EB6-FE51-5A06-E7651C19FED8}"/>
              </a:ext>
            </a:extLst>
          </p:cNvPr>
          <p:cNvCxnSpPr>
            <a:stCxn id="21" idx="3"/>
          </p:cNvCxnSpPr>
          <p:nvPr/>
        </p:nvCxnSpPr>
        <p:spPr>
          <a:xfrm flipV="1">
            <a:off x="7750630" y="1271451"/>
            <a:ext cx="635724" cy="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Social Media Logo Set facebook tiktok instagram youtube x 65657494 Vector  Art at Vecteezy">
            <a:extLst>
              <a:ext uri="{FF2B5EF4-FFF2-40B4-BE49-F238E27FC236}">
                <a16:creationId xmlns:a16="http://schemas.microsoft.com/office/drawing/2014/main" id="{F92A4FF9-FDDC-60B2-58EF-4B3E1ABF72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4068" y="793877"/>
            <a:ext cx="1912287" cy="95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43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888475-96B7-8849-C366-E981B2B4D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3E52B5-87A9-5633-3DB9-DBF80B4FC0A8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55C53B-576A-4DAE-CFBA-C0143F017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225" y="1154595"/>
            <a:ext cx="1457528" cy="24768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762D9F8-365B-CAFB-4EED-CA8F3615AE47}"/>
              </a:ext>
            </a:extLst>
          </p:cNvPr>
          <p:cNvCxnSpPr>
            <a:stCxn id="4" idx="2"/>
          </p:cNvCxnSpPr>
          <p:nvPr/>
        </p:nvCxnSpPr>
        <p:spPr>
          <a:xfrm>
            <a:off x="2578989" y="1402280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DAE459A-EDC5-EEAE-BED6-6B7EC52557C7}"/>
              </a:ext>
            </a:extLst>
          </p:cNvPr>
          <p:cNvSpPr txBox="1"/>
          <p:nvPr/>
        </p:nvSpPr>
        <p:spPr>
          <a:xfrm>
            <a:off x="1814013" y="2038261"/>
            <a:ext cx="15299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 want them to be processed, so we can work with normal .DNG files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9F794E-1831-E1E9-35A2-AD6892326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927" y="1183449"/>
            <a:ext cx="1438476" cy="190527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0065EBC-8B13-8939-261A-2428A49AE212}"/>
              </a:ext>
            </a:extLst>
          </p:cNvPr>
          <p:cNvCxnSpPr/>
          <p:nvPr/>
        </p:nvCxnSpPr>
        <p:spPr>
          <a:xfrm>
            <a:off x="4491428" y="1376153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B011C63-C77F-D36E-8FF3-0DBB9575C163}"/>
              </a:ext>
            </a:extLst>
          </p:cNvPr>
          <p:cNvSpPr txBox="1"/>
          <p:nvPr/>
        </p:nvSpPr>
        <p:spPr>
          <a:xfrm>
            <a:off x="3726452" y="2012134"/>
            <a:ext cx="15299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Usefull</a:t>
            </a:r>
            <a:r>
              <a:rPr lang="en-US" sz="1600" dirty="0"/>
              <a:t> for multithreading when doing 3</a:t>
            </a:r>
            <a:r>
              <a:rPr lang="en-US" sz="1600" baseline="30000" dirty="0"/>
              <a:t>rd</a:t>
            </a:r>
            <a:r>
              <a:rPr lang="en-US" sz="1600" dirty="0"/>
              <a:t> party processing. </a:t>
            </a:r>
          </a:p>
          <a:p>
            <a:pPr algn="ctr"/>
            <a:r>
              <a:rPr lang="en-US" sz="1600" dirty="0"/>
              <a:t>Optional</a:t>
            </a:r>
          </a:p>
          <a:p>
            <a:pPr algn="ctr"/>
            <a:endParaRPr 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D8DCDD-FA87-2C34-3AD5-641FAA82B9E9}"/>
              </a:ext>
            </a:extLst>
          </p:cNvPr>
          <p:cNvSpPr txBox="1"/>
          <p:nvPr/>
        </p:nvSpPr>
        <p:spPr>
          <a:xfrm>
            <a:off x="165463" y="201628"/>
            <a:ext cx="11895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Photography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4AE3D8A-C91B-5B40-A319-3B9B00013D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6040D86-A26F-1E2E-6ED9-9191A368CC48}"/>
              </a:ext>
            </a:extLst>
          </p:cNvPr>
          <p:cNvCxnSpPr>
            <a:endCxn id="4" idx="1"/>
          </p:cNvCxnSpPr>
          <p:nvPr/>
        </p:nvCxnSpPr>
        <p:spPr>
          <a:xfrm>
            <a:off x="1358537" y="1271451"/>
            <a:ext cx="491688" cy="6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8A39745-FCDA-3D85-879F-ACE5559034FC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5256403" y="1278438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EFDEB88-A8E4-633B-2D5B-FB5DFDBCFF7B}"/>
              </a:ext>
            </a:extLst>
          </p:cNvPr>
          <p:cNvSpPr txBox="1"/>
          <p:nvPr/>
        </p:nvSpPr>
        <p:spPr>
          <a:xfrm>
            <a:off x="5766577" y="1007299"/>
            <a:ext cx="666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 party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49B6D43-D414-8D54-ACC2-50E4E607C267}"/>
              </a:ext>
            </a:extLst>
          </p:cNvPr>
          <p:cNvCxnSpPr>
            <a:cxnSpLocks/>
          </p:cNvCxnSpPr>
          <p:nvPr/>
        </p:nvCxnSpPr>
        <p:spPr>
          <a:xfrm flipV="1">
            <a:off x="6432693" y="1269453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61082DE6-9670-3447-6805-F6DF39AA0F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5513" y="1198689"/>
            <a:ext cx="943107" cy="190527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6EDE024-6C54-8C10-716D-14F22570F71F}"/>
              </a:ext>
            </a:extLst>
          </p:cNvPr>
          <p:cNvCxnSpPr>
            <a:cxnSpLocks/>
          </p:cNvCxnSpPr>
          <p:nvPr/>
        </p:nvCxnSpPr>
        <p:spPr>
          <a:xfrm flipV="1">
            <a:off x="8077192" y="1293677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626D5D6-3AAE-2D75-1227-24E6575D9D7C}"/>
              </a:ext>
            </a:extLst>
          </p:cNvPr>
          <p:cNvCxnSpPr/>
          <p:nvPr/>
        </p:nvCxnSpPr>
        <p:spPr>
          <a:xfrm>
            <a:off x="7403691" y="1402280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0323727-6A99-4252-01B2-A36C594331DC}"/>
              </a:ext>
            </a:extLst>
          </p:cNvPr>
          <p:cNvSpPr txBox="1"/>
          <p:nvPr/>
        </p:nvSpPr>
        <p:spPr>
          <a:xfrm>
            <a:off x="6638715" y="2038261"/>
            <a:ext cx="15299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DNG Compression. Need to implement.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CB0F9A3-24CA-0FA4-933B-DF10979D8408}"/>
              </a:ext>
            </a:extLst>
          </p:cNvPr>
          <p:cNvSpPr txBox="1"/>
          <p:nvPr/>
        </p:nvSpPr>
        <p:spPr>
          <a:xfrm>
            <a:off x="228723" y="4381984"/>
            <a:ext cx="1811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Tools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7459D660-FD18-2DB7-8680-2E35598577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8085" y="4569581"/>
            <a:ext cx="1381318" cy="209579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A416AED1-70D0-C617-978D-93D5775261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3786" y="4569581"/>
            <a:ext cx="1495634" cy="219106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908669FF-50F6-DA9B-51A3-2342DC317124}"/>
              </a:ext>
            </a:extLst>
          </p:cNvPr>
          <p:cNvSpPr txBox="1"/>
          <p:nvPr/>
        </p:nvSpPr>
        <p:spPr>
          <a:xfrm>
            <a:off x="3373769" y="5086712"/>
            <a:ext cx="1529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Create 0kb files. Useful to compare things or to do a call(tree).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456CC3A-113B-D84B-E0F0-03C9E16B86AC}"/>
              </a:ext>
            </a:extLst>
          </p:cNvPr>
          <p:cNvCxnSpPr>
            <a:cxnSpLocks/>
            <a:stCxn id="44" idx="2"/>
            <a:endCxn id="48" idx="0"/>
          </p:cNvCxnSpPr>
          <p:nvPr/>
        </p:nvCxnSpPr>
        <p:spPr>
          <a:xfrm>
            <a:off x="4138744" y="4779160"/>
            <a:ext cx="1" cy="307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DE00687-0EC4-06C0-3730-4189BB0BBC4F}"/>
              </a:ext>
            </a:extLst>
          </p:cNvPr>
          <p:cNvCxnSpPr>
            <a:stCxn id="44" idx="3"/>
            <a:endCxn id="46" idx="1"/>
          </p:cNvCxnSpPr>
          <p:nvPr/>
        </p:nvCxnSpPr>
        <p:spPr>
          <a:xfrm>
            <a:off x="4829403" y="4674371"/>
            <a:ext cx="504383" cy="4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28EE0CC-07D9-3021-348A-9CE230D9CAD6}"/>
              </a:ext>
            </a:extLst>
          </p:cNvPr>
          <p:cNvSpPr txBox="1"/>
          <p:nvPr/>
        </p:nvSpPr>
        <p:spPr>
          <a:xfrm>
            <a:off x="5311074" y="5083864"/>
            <a:ext cx="1529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Compare what’s unique between original and 0kb Files.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5BE5B3C-E48E-674D-564E-D1B902F525D4}"/>
              </a:ext>
            </a:extLst>
          </p:cNvPr>
          <p:cNvCxnSpPr>
            <a:cxnSpLocks/>
            <a:stCxn id="46" idx="2"/>
            <a:endCxn id="60" idx="0"/>
          </p:cNvCxnSpPr>
          <p:nvPr/>
        </p:nvCxnSpPr>
        <p:spPr>
          <a:xfrm flipH="1">
            <a:off x="6076050" y="4788687"/>
            <a:ext cx="5553" cy="295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D08ABFE6-2AAE-093B-66B5-F5744A111BF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6227" b="13044"/>
          <a:stretch>
            <a:fillRect/>
          </a:stretch>
        </p:blipFill>
        <p:spPr>
          <a:xfrm>
            <a:off x="2726805" y="725963"/>
            <a:ext cx="1590108" cy="190527"/>
          </a:xfrm>
          <a:prstGeom prst="rect">
            <a:avLst/>
          </a:prstGeom>
        </p:spPr>
      </p:pic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B5982EA9-0D1A-E123-3E5D-66716A7ACD51}"/>
              </a:ext>
            </a:extLst>
          </p:cNvPr>
          <p:cNvCxnSpPr>
            <a:cxnSpLocks/>
            <a:stCxn id="4" idx="0"/>
            <a:endCxn id="66" idx="1"/>
          </p:cNvCxnSpPr>
          <p:nvPr/>
        </p:nvCxnSpPr>
        <p:spPr>
          <a:xfrm flipV="1">
            <a:off x="2578989" y="821227"/>
            <a:ext cx="147816" cy="333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BF55FF88-3990-72D5-A3E5-24BD4B45C114}"/>
              </a:ext>
            </a:extLst>
          </p:cNvPr>
          <p:cNvCxnSpPr>
            <a:cxnSpLocks/>
            <a:stCxn id="66" idx="3"/>
            <a:endCxn id="9" idx="0"/>
          </p:cNvCxnSpPr>
          <p:nvPr/>
        </p:nvCxnSpPr>
        <p:spPr>
          <a:xfrm>
            <a:off x="4316913" y="821227"/>
            <a:ext cx="220252" cy="362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Picture 83">
            <a:extLst>
              <a:ext uri="{FF2B5EF4-FFF2-40B4-BE49-F238E27FC236}">
                <a16:creationId xmlns:a16="http://schemas.microsoft.com/office/drawing/2014/main" id="{1FE2C7D1-358E-D628-3A9C-3E6D9A0911B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6227" b="13044"/>
          <a:stretch>
            <a:fillRect/>
          </a:stretch>
        </p:blipFill>
        <p:spPr>
          <a:xfrm>
            <a:off x="1512648" y="4580742"/>
            <a:ext cx="1590108" cy="190527"/>
          </a:xfrm>
          <a:prstGeom prst="rect">
            <a:avLst/>
          </a:prstGeom>
        </p:spPr>
      </p:pic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FE6FDD1-4CAA-C7DD-92C1-52C9E84841FA}"/>
              </a:ext>
            </a:extLst>
          </p:cNvPr>
          <p:cNvCxnSpPr>
            <a:cxnSpLocks/>
            <a:stCxn id="84" idx="3"/>
            <a:endCxn id="44" idx="1"/>
          </p:cNvCxnSpPr>
          <p:nvPr/>
        </p:nvCxnSpPr>
        <p:spPr>
          <a:xfrm flipV="1">
            <a:off x="3102756" y="4674371"/>
            <a:ext cx="345329" cy="1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4388D794-2B12-1DA4-0496-8711ECA4C87F}"/>
              </a:ext>
            </a:extLst>
          </p:cNvPr>
          <p:cNvSpPr txBox="1"/>
          <p:nvPr/>
        </p:nvSpPr>
        <p:spPr>
          <a:xfrm>
            <a:off x="1542059" y="5048324"/>
            <a:ext cx="15299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Sometimes, not all files are saved in Dual ISO. You want to work with DNG+CR2/3 combined.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FC7F2E28-CF7C-0767-A353-B6F824CA01C7}"/>
              </a:ext>
            </a:extLst>
          </p:cNvPr>
          <p:cNvCxnSpPr>
            <a:cxnSpLocks/>
            <a:stCxn id="84" idx="2"/>
            <a:endCxn id="95" idx="0"/>
          </p:cNvCxnSpPr>
          <p:nvPr/>
        </p:nvCxnSpPr>
        <p:spPr>
          <a:xfrm flipH="1">
            <a:off x="2307035" y="4771269"/>
            <a:ext cx="667" cy="27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643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9C306-BFEB-C543-90F6-A99259049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7B2800A-BD2E-C8D8-583C-7A35AB71FA07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4379C8-2BAF-67DE-A343-BB90957DF0EC}"/>
              </a:ext>
            </a:extLst>
          </p:cNvPr>
          <p:cNvSpPr txBox="1"/>
          <p:nvPr/>
        </p:nvSpPr>
        <p:spPr>
          <a:xfrm>
            <a:off x="165462" y="201628"/>
            <a:ext cx="1202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Photography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D13F62-6AA0-F52E-DC27-D5EF775AD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045" y="1152191"/>
            <a:ext cx="1457528" cy="2476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72341A-5B3A-38F6-24CA-B4CDD6A494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E2F3E89-A88B-5197-12C2-030C2B8A704D}"/>
              </a:ext>
            </a:extLst>
          </p:cNvPr>
          <p:cNvCxnSpPr>
            <a:cxnSpLocks/>
            <a:stCxn id="8" idx="3"/>
            <a:endCxn id="5" idx="1"/>
          </p:cNvCxnSpPr>
          <p:nvPr/>
        </p:nvCxnSpPr>
        <p:spPr>
          <a:xfrm flipV="1">
            <a:off x="1293002" y="1276034"/>
            <a:ext cx="580043" cy="2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46D2B3F5-59E6-05D6-B19C-972904AA7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723" y="1730828"/>
            <a:ext cx="4746172" cy="2670755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F1CCD3F-1C2C-E2A1-FC0C-D01B1378C71C}"/>
              </a:ext>
            </a:extLst>
          </p:cNvPr>
          <p:cNvCxnSpPr>
            <a:cxnSpLocks/>
            <a:stCxn id="5" idx="3"/>
            <a:endCxn id="60" idx="1"/>
          </p:cNvCxnSpPr>
          <p:nvPr/>
        </p:nvCxnSpPr>
        <p:spPr>
          <a:xfrm flipV="1">
            <a:off x="3330573" y="1264873"/>
            <a:ext cx="3846746" cy="11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124E866-0F46-F137-E3B2-6DC35B9B0B17}"/>
              </a:ext>
            </a:extLst>
          </p:cNvPr>
          <p:cNvCxnSpPr>
            <a:cxnSpLocks/>
            <a:stCxn id="38" idx="2"/>
            <a:endCxn id="42" idx="0"/>
          </p:cNvCxnSpPr>
          <p:nvPr/>
        </p:nvCxnSpPr>
        <p:spPr>
          <a:xfrm flipH="1">
            <a:off x="7974946" y="3702556"/>
            <a:ext cx="255" cy="575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80DAC718-7F82-2F48-A3E4-9295FBA4CF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201" y="2426206"/>
            <a:ext cx="4572000" cy="127635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D6F9DAD-ACCA-F751-72D2-36E23F3BB1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4022" y="4277584"/>
            <a:ext cx="3381847" cy="180047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E3D9D24-17D6-E149-94C1-A94FD725A6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393" y="4315790"/>
            <a:ext cx="3870891" cy="1030218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DE21311-3F6D-EB8E-4966-E036B9882E42}"/>
              </a:ext>
            </a:extLst>
          </p:cNvPr>
          <p:cNvCxnSpPr>
            <a:cxnSpLocks/>
            <a:endCxn id="45" idx="3"/>
          </p:cNvCxnSpPr>
          <p:nvPr/>
        </p:nvCxnSpPr>
        <p:spPr>
          <a:xfrm flipH="1">
            <a:off x="4695284" y="4399759"/>
            <a:ext cx="1705516" cy="431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39DF7317-9F32-BDAC-4387-76B819738E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4392" y="5506754"/>
            <a:ext cx="3870891" cy="114261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8691E54-0268-1BAA-C319-F4BA1FFAA255}"/>
              </a:ext>
            </a:extLst>
          </p:cNvPr>
          <p:cNvCxnSpPr>
            <a:cxnSpLocks/>
            <a:endCxn id="50" idx="3"/>
          </p:cNvCxnSpPr>
          <p:nvPr/>
        </p:nvCxnSpPr>
        <p:spPr>
          <a:xfrm flipH="1">
            <a:off x="4695283" y="4562329"/>
            <a:ext cx="1705517" cy="1515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A277875-FE3D-F0C5-DCC3-5B801956847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>
            <a:off x="2601809" y="1399876"/>
            <a:ext cx="0" cy="330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A849ECEB-7861-23E9-CA22-2531B625A1E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6227" b="13044"/>
          <a:stretch>
            <a:fillRect/>
          </a:stretch>
        </p:blipFill>
        <p:spPr>
          <a:xfrm>
            <a:off x="7177319" y="1169609"/>
            <a:ext cx="1590108" cy="190527"/>
          </a:xfrm>
          <a:prstGeom prst="rect">
            <a:avLst/>
          </a:prstGeom>
        </p:spPr>
      </p:pic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01E6F96-45BF-8CA7-A1EA-10B580F5B0E4}"/>
              </a:ext>
            </a:extLst>
          </p:cNvPr>
          <p:cNvCxnSpPr>
            <a:stCxn id="60" idx="2"/>
            <a:endCxn id="38" idx="0"/>
          </p:cNvCxnSpPr>
          <p:nvPr/>
        </p:nvCxnSpPr>
        <p:spPr>
          <a:xfrm>
            <a:off x="7972373" y="1360136"/>
            <a:ext cx="2828" cy="1066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EE07D20-3CF8-5718-CBF5-40D77BAF16FD}"/>
              </a:ext>
            </a:extLst>
          </p:cNvPr>
          <p:cNvSpPr txBox="1"/>
          <p:nvPr/>
        </p:nvSpPr>
        <p:spPr>
          <a:xfrm>
            <a:off x="10371909" y="2426206"/>
            <a:ext cx="14382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DNG+NDISO</a:t>
            </a:r>
          </a:p>
          <a:p>
            <a:r>
              <a:rPr lang="en-US" sz="1000" dirty="0"/>
              <a:t>.DNG Files with Not </a:t>
            </a:r>
          </a:p>
          <a:p>
            <a:r>
              <a:rPr lang="en-US" sz="1000" dirty="0"/>
              <a:t>Dual ISO Files</a:t>
            </a:r>
          </a:p>
          <a:p>
            <a:endParaRPr lang="en-US" sz="1000" dirty="0"/>
          </a:p>
          <a:p>
            <a:r>
              <a:rPr lang="en-US" sz="1400" dirty="0"/>
              <a:t>ORIGINAL+DISO</a:t>
            </a:r>
          </a:p>
          <a:p>
            <a:r>
              <a:rPr lang="en-US" sz="1000" dirty="0"/>
              <a:t>.CR2 Files W/o Dual ISO </a:t>
            </a:r>
          </a:p>
          <a:p>
            <a:r>
              <a:rPr lang="en-US" sz="1000" dirty="0"/>
              <a:t>and with Dual ISO</a:t>
            </a:r>
          </a:p>
          <a:p>
            <a:endParaRPr lang="en-US" sz="10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DCDC0E2-9449-B9BE-958C-A6A47DA345A8}"/>
              </a:ext>
            </a:extLst>
          </p:cNvPr>
          <p:cNvCxnSpPr>
            <a:cxnSpLocks/>
            <a:stCxn id="60" idx="3"/>
            <a:endCxn id="12" idx="1"/>
          </p:cNvCxnSpPr>
          <p:nvPr/>
        </p:nvCxnSpPr>
        <p:spPr>
          <a:xfrm flipV="1">
            <a:off x="8767427" y="1264872"/>
            <a:ext cx="13818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3292D3-DF58-645A-F6B3-C81A2F5FB72C}"/>
              </a:ext>
            </a:extLst>
          </p:cNvPr>
          <p:cNvSpPr txBox="1"/>
          <p:nvPr/>
        </p:nvSpPr>
        <p:spPr>
          <a:xfrm>
            <a:off x="10149228" y="972484"/>
            <a:ext cx="666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 party</a:t>
            </a:r>
          </a:p>
        </p:txBody>
      </p:sp>
    </p:spTree>
    <p:extLst>
      <p:ext uri="{BB962C8B-B14F-4D97-AF65-F5344CB8AC3E}">
        <p14:creationId xmlns:p14="http://schemas.microsoft.com/office/powerpoint/2010/main" val="11853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17">
            <a:extLst>
              <a:ext uri="{FF2B5EF4-FFF2-40B4-BE49-F238E27FC236}">
                <a16:creationId xmlns:a16="http://schemas.microsoft.com/office/drawing/2014/main" id="{5708CFF4-449A-BCA7-61FD-5BDF8EB5F6BB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F3754C3-6525-1682-EAAA-0FA62796FA3E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>
            <a:off x="2215720" y="1520098"/>
            <a:ext cx="6216" cy="509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9189E93-6568-3AA9-15F9-7E5FA1FF2282}"/>
              </a:ext>
            </a:extLst>
          </p:cNvPr>
          <p:cNvSpPr txBox="1"/>
          <p:nvPr/>
        </p:nvSpPr>
        <p:spPr>
          <a:xfrm>
            <a:off x="1456960" y="2029552"/>
            <a:ext cx="15299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 want them to be processed, so we can work with normal .DNG files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8F4D8B-811E-28D8-81BE-74ABE0D4C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7927" y="1183449"/>
            <a:ext cx="1438476" cy="190527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CFE2A7-1CA4-CF6E-3698-6CE16C88A406}"/>
              </a:ext>
            </a:extLst>
          </p:cNvPr>
          <p:cNvCxnSpPr/>
          <p:nvPr/>
        </p:nvCxnSpPr>
        <p:spPr>
          <a:xfrm>
            <a:off x="4491428" y="1376153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5AEC8DF-547A-BE4F-473A-79F4A1FE8EAF}"/>
              </a:ext>
            </a:extLst>
          </p:cNvPr>
          <p:cNvSpPr txBox="1"/>
          <p:nvPr/>
        </p:nvSpPr>
        <p:spPr>
          <a:xfrm>
            <a:off x="3726452" y="2012134"/>
            <a:ext cx="15299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Usefull</a:t>
            </a:r>
            <a:r>
              <a:rPr lang="en-US" sz="1600" dirty="0"/>
              <a:t> for multithreading when doing 3</a:t>
            </a:r>
            <a:r>
              <a:rPr lang="en-US" sz="1600" baseline="30000" dirty="0"/>
              <a:t>rd</a:t>
            </a:r>
            <a:r>
              <a:rPr lang="en-US" sz="1600" dirty="0"/>
              <a:t> party processing. </a:t>
            </a:r>
          </a:p>
          <a:p>
            <a:pPr algn="ctr"/>
            <a:r>
              <a:rPr lang="en-US" sz="1600" dirty="0"/>
              <a:t>Optional</a:t>
            </a:r>
          </a:p>
          <a:p>
            <a:pPr algn="ctr"/>
            <a:endParaRPr 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A285D-F3B0-CA29-7B12-E299F373EED3}"/>
              </a:ext>
            </a:extLst>
          </p:cNvPr>
          <p:cNvSpPr txBox="1"/>
          <p:nvPr/>
        </p:nvSpPr>
        <p:spPr>
          <a:xfrm>
            <a:off x="165463" y="201628"/>
            <a:ext cx="11895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		Film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9723E30-07C8-AB42-FD8E-E23C708886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590" t="11474" r="19811" b="16384"/>
          <a:stretch>
            <a:fillRect/>
          </a:stretch>
        </p:blipFill>
        <p:spPr>
          <a:xfrm>
            <a:off x="228723" y="856072"/>
            <a:ext cx="1064279" cy="84473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86ACF46-495D-6A94-208B-0C67F823D98C}"/>
              </a:ext>
            </a:extLst>
          </p:cNvPr>
          <p:cNvCxnSpPr>
            <a:cxnSpLocks/>
            <a:stCxn id="15" idx="3"/>
            <a:endCxn id="2" idx="1"/>
          </p:cNvCxnSpPr>
          <p:nvPr/>
        </p:nvCxnSpPr>
        <p:spPr>
          <a:xfrm flipV="1">
            <a:off x="1293002" y="1277165"/>
            <a:ext cx="679784" cy="1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FF966B7-9F8A-F4CE-AB71-62A7D3E9837B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5256403" y="1278438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1C6DA4D-A392-1CB2-71A2-5ACA951A85AE}"/>
              </a:ext>
            </a:extLst>
          </p:cNvPr>
          <p:cNvSpPr txBox="1"/>
          <p:nvPr/>
        </p:nvSpPr>
        <p:spPr>
          <a:xfrm>
            <a:off x="5766577" y="1007299"/>
            <a:ext cx="666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 party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EF5261-A2DB-DBDF-97CF-4FB3A6A47781}"/>
              </a:ext>
            </a:extLst>
          </p:cNvPr>
          <p:cNvCxnSpPr>
            <a:cxnSpLocks/>
          </p:cNvCxnSpPr>
          <p:nvPr/>
        </p:nvCxnSpPr>
        <p:spPr>
          <a:xfrm flipV="1">
            <a:off x="6432693" y="1269453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1BDACD59-D282-4784-47D5-242DAEA083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5513" y="1198689"/>
            <a:ext cx="943107" cy="19052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A399848-E916-2713-2E9D-E55F81468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9727" y="1198689"/>
            <a:ext cx="1524213" cy="238158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F88B160-FF69-F8FE-CA8F-22931592E75B}"/>
              </a:ext>
            </a:extLst>
          </p:cNvPr>
          <p:cNvCxnSpPr>
            <a:cxnSpLocks/>
          </p:cNvCxnSpPr>
          <p:nvPr/>
        </p:nvCxnSpPr>
        <p:spPr>
          <a:xfrm flipV="1">
            <a:off x="8077192" y="1293677"/>
            <a:ext cx="473962" cy="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4B12827-781F-07C6-D607-79D4F92A0ECB}"/>
              </a:ext>
            </a:extLst>
          </p:cNvPr>
          <p:cNvCxnSpPr/>
          <p:nvPr/>
        </p:nvCxnSpPr>
        <p:spPr>
          <a:xfrm>
            <a:off x="7403691" y="1402280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8ADA5A-0894-1DA7-FA87-CF0CF7DBDD7F}"/>
              </a:ext>
            </a:extLst>
          </p:cNvPr>
          <p:cNvSpPr txBox="1"/>
          <p:nvPr/>
        </p:nvSpPr>
        <p:spPr>
          <a:xfrm>
            <a:off x="6638715" y="2038261"/>
            <a:ext cx="15299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DNG Compression. Need to implement.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0074EA8-50C4-4E76-75BF-40962907509F}"/>
              </a:ext>
            </a:extLst>
          </p:cNvPr>
          <p:cNvCxnSpPr/>
          <p:nvPr/>
        </p:nvCxnSpPr>
        <p:spPr>
          <a:xfrm>
            <a:off x="9316130" y="1376153"/>
            <a:ext cx="0" cy="6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BB8E467-F350-4B56-BB70-840720BA6AD7}"/>
              </a:ext>
            </a:extLst>
          </p:cNvPr>
          <p:cNvSpPr txBox="1"/>
          <p:nvPr/>
        </p:nvSpPr>
        <p:spPr>
          <a:xfrm>
            <a:off x="8551154" y="2012134"/>
            <a:ext cx="1529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If you work with DaVinci</a:t>
            </a: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3B545E60-7D5B-7257-E3A6-58DEEBED0D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1237" y="656400"/>
            <a:ext cx="1143160" cy="247685"/>
          </a:xfrm>
          <a:prstGeom prst="rect">
            <a:avLst/>
          </a:prstGeom>
        </p:spPr>
      </p:pic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2287915F-6EC9-9046-0583-245B7F569568}"/>
              </a:ext>
            </a:extLst>
          </p:cNvPr>
          <p:cNvCxnSpPr>
            <a:cxnSpLocks/>
            <a:stCxn id="2" idx="3"/>
            <a:endCxn id="106" idx="1"/>
          </p:cNvCxnSpPr>
          <p:nvPr/>
        </p:nvCxnSpPr>
        <p:spPr>
          <a:xfrm flipV="1">
            <a:off x="2458653" y="780243"/>
            <a:ext cx="532584" cy="496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C2B306FB-0AAF-5642-BC1E-11520E8F5EBF}"/>
              </a:ext>
            </a:extLst>
          </p:cNvPr>
          <p:cNvCxnSpPr>
            <a:cxnSpLocks/>
            <a:stCxn id="106" idx="3"/>
            <a:endCxn id="9" idx="0"/>
          </p:cNvCxnSpPr>
          <p:nvPr/>
        </p:nvCxnSpPr>
        <p:spPr>
          <a:xfrm>
            <a:off x="4134397" y="780243"/>
            <a:ext cx="402768" cy="403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829F26AA-58C2-E31D-03B1-B57F8B7FFBFB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10203940" y="1317768"/>
            <a:ext cx="73110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2FAAE3BD-8B08-B4F4-EAAE-DC20A4A0A323}"/>
              </a:ext>
            </a:extLst>
          </p:cNvPr>
          <p:cNvCxnSpPr/>
          <p:nvPr/>
        </p:nvCxnSpPr>
        <p:spPr>
          <a:xfrm>
            <a:off x="10935047" y="1317768"/>
            <a:ext cx="0" cy="2766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D7271E94-3B41-2359-1843-D506291BDAB4}"/>
              </a:ext>
            </a:extLst>
          </p:cNvPr>
          <p:cNvSpPr txBox="1"/>
          <p:nvPr/>
        </p:nvSpPr>
        <p:spPr>
          <a:xfrm>
            <a:off x="10005626" y="4145281"/>
            <a:ext cx="1858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DaVinci Workflow</a:t>
            </a:r>
          </a:p>
        </p:txBody>
      </p:sp>
      <p:pic>
        <p:nvPicPr>
          <p:cNvPr id="2" name="Picture 1" descr="Download MLV App, grade and convert Magic Lantern RAW video">
            <a:extLst>
              <a:ext uri="{FF2B5EF4-FFF2-40B4-BE49-F238E27FC236}">
                <a16:creationId xmlns:a16="http://schemas.microsoft.com/office/drawing/2014/main" id="{3A3EF968-B5B3-A9C2-8D14-C4B6F8D385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2786" y="1034231"/>
            <a:ext cx="485867" cy="48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711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9C2C7-4F72-D3AC-C590-3E5664480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5A66E8-0261-A9B9-530F-2E864E4C745A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EBFD52-5075-2544-3366-F099EFF03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806" y="1183449"/>
            <a:ext cx="1438476" cy="19052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46DC6A-87AC-253F-409C-3C3546D0F2BA}"/>
              </a:ext>
            </a:extLst>
          </p:cNvPr>
          <p:cNvSpPr txBox="1"/>
          <p:nvPr/>
        </p:nvSpPr>
        <p:spPr>
          <a:xfrm>
            <a:off x="165463" y="201628"/>
            <a:ext cx="11895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		Film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4F221E5-D440-95E1-918A-F9C80B5A0F5A}"/>
              </a:ext>
            </a:extLst>
          </p:cNvPr>
          <p:cNvCxnSpPr>
            <a:cxnSpLocks/>
            <a:stCxn id="9" idx="3"/>
            <a:endCxn id="23" idx="1"/>
          </p:cNvCxnSpPr>
          <p:nvPr/>
        </p:nvCxnSpPr>
        <p:spPr>
          <a:xfrm flipV="1">
            <a:off x="3915282" y="714000"/>
            <a:ext cx="984136" cy="564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68CA28F-2083-035F-C18C-4CD1D1C9A968}"/>
              </a:ext>
            </a:extLst>
          </p:cNvPr>
          <p:cNvSpPr txBox="1"/>
          <p:nvPr/>
        </p:nvSpPr>
        <p:spPr>
          <a:xfrm>
            <a:off x="4899418" y="421612"/>
            <a:ext cx="666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 party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8301622-C83E-5B71-E7D7-D592E546E81F}"/>
              </a:ext>
            </a:extLst>
          </p:cNvPr>
          <p:cNvCxnSpPr>
            <a:cxnSpLocks/>
            <a:stCxn id="23" idx="3"/>
            <a:endCxn id="69" idx="1"/>
          </p:cNvCxnSpPr>
          <p:nvPr/>
        </p:nvCxnSpPr>
        <p:spPr>
          <a:xfrm>
            <a:off x="5565534" y="714000"/>
            <a:ext cx="792210" cy="564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FE4EA8E9-7376-E138-43AD-18C9D271A1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227" b="13044"/>
          <a:stretch>
            <a:fillRect/>
          </a:stretch>
        </p:blipFill>
        <p:spPr>
          <a:xfrm>
            <a:off x="307471" y="1183449"/>
            <a:ext cx="1590108" cy="19052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95988D6-853D-14E1-ACDA-7B6A38ED7220}"/>
              </a:ext>
            </a:extLst>
          </p:cNvPr>
          <p:cNvCxnSpPr>
            <a:stCxn id="66" idx="3"/>
            <a:endCxn id="9" idx="1"/>
          </p:cNvCxnSpPr>
          <p:nvPr/>
        </p:nvCxnSpPr>
        <p:spPr>
          <a:xfrm>
            <a:off x="1897579" y="1278713"/>
            <a:ext cx="5792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20A4997-BEEE-4C12-B55D-8A7BB7F55DA3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3196044" y="1373976"/>
            <a:ext cx="0" cy="492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F51286A3-2A6D-9D94-D259-0EED837D4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634" y="1919832"/>
            <a:ext cx="4410344" cy="162227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A8F1786-61EC-16A9-0F58-C33D1043E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811" y="1476192"/>
            <a:ext cx="790685" cy="19052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777E6AC-8872-D75F-35C1-F117CD56EE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4644" y="4243148"/>
            <a:ext cx="2407257" cy="148862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6F76402-3E86-453F-31DE-726F806E7F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3742" y="4463132"/>
            <a:ext cx="2089518" cy="104475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4B23DCE-D402-BE12-2FA7-EF041C9D55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55932" y="4109600"/>
            <a:ext cx="1163153" cy="1755702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3261079-5F8F-600F-28CC-543C789053D5}"/>
              </a:ext>
            </a:extLst>
          </p:cNvPr>
          <p:cNvCxnSpPr>
            <a:cxnSpLocks/>
            <a:stCxn id="34" idx="3"/>
            <a:endCxn id="38" idx="1"/>
          </p:cNvCxnSpPr>
          <p:nvPr/>
        </p:nvCxnSpPr>
        <p:spPr>
          <a:xfrm flipV="1">
            <a:off x="3681901" y="4985512"/>
            <a:ext cx="431841" cy="1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DE1CF6A-7E28-8BFC-8286-57103AB777C1}"/>
              </a:ext>
            </a:extLst>
          </p:cNvPr>
          <p:cNvCxnSpPr>
            <a:stCxn id="38" idx="3"/>
            <a:endCxn id="40" idx="1"/>
          </p:cNvCxnSpPr>
          <p:nvPr/>
        </p:nvCxnSpPr>
        <p:spPr>
          <a:xfrm>
            <a:off x="6203260" y="4985512"/>
            <a:ext cx="352672" cy="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3216E83-2950-8510-C64F-3A158835CDC7}"/>
              </a:ext>
            </a:extLst>
          </p:cNvPr>
          <p:cNvSpPr txBox="1"/>
          <p:nvPr/>
        </p:nvSpPr>
        <p:spPr>
          <a:xfrm>
            <a:off x="3717012" y="4761156"/>
            <a:ext cx="2824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65C5F2F-E0E5-D6B8-0678-63C2AEE0AE61}"/>
              </a:ext>
            </a:extLst>
          </p:cNvPr>
          <p:cNvSpPr txBox="1"/>
          <p:nvPr/>
        </p:nvSpPr>
        <p:spPr>
          <a:xfrm>
            <a:off x="5980828" y="3198861"/>
            <a:ext cx="3659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Repack is the reverse of the first one.</a:t>
            </a:r>
          </a:p>
          <a:p>
            <a:r>
              <a:rPr lang="en-US" dirty="0"/>
              <a:t>It repacks inside of \OUT.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77937BC-02F4-3E25-E967-D30A4B908DBA}"/>
              </a:ext>
            </a:extLst>
          </p:cNvPr>
          <p:cNvSpPr txBox="1"/>
          <p:nvPr/>
        </p:nvSpPr>
        <p:spPr>
          <a:xfrm>
            <a:off x="4052210" y="704274"/>
            <a:ext cx="5597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unpack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F8A3CE9-99C0-1031-EB9A-3A08406D3624}"/>
              </a:ext>
            </a:extLst>
          </p:cNvPr>
          <p:cNvSpPr txBox="1"/>
          <p:nvPr/>
        </p:nvSpPr>
        <p:spPr>
          <a:xfrm>
            <a:off x="5852973" y="704274"/>
            <a:ext cx="5341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repack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AB75DDF1-2F88-8EE3-BCC0-4B413229AD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57744" y="1183449"/>
            <a:ext cx="943107" cy="190527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D341E721-D46C-0FEB-34C8-17963D0FDE61}"/>
              </a:ext>
            </a:extLst>
          </p:cNvPr>
          <p:cNvCxnSpPr>
            <a:cxnSpLocks/>
            <a:stCxn id="19" idx="2"/>
            <a:endCxn id="34" idx="0"/>
          </p:cNvCxnSpPr>
          <p:nvPr/>
        </p:nvCxnSpPr>
        <p:spPr>
          <a:xfrm>
            <a:off x="2476806" y="3542108"/>
            <a:ext cx="1467" cy="701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Picture 75" descr="Download MLV App, grade and convert Magic Lantern RAW video">
            <a:extLst>
              <a:ext uri="{FF2B5EF4-FFF2-40B4-BE49-F238E27FC236}">
                <a16:creationId xmlns:a16="http://schemas.microsoft.com/office/drawing/2014/main" id="{7C81F0C7-3AB4-3CDE-70C6-092BF993A9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6139" y="1434047"/>
            <a:ext cx="336975" cy="336975"/>
          </a:xfrm>
          <a:prstGeom prst="rect">
            <a:avLst/>
          </a:prstGeom>
        </p:spPr>
      </p:pic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3B4E061-AC95-06F4-4922-649A17E2E7D8}"/>
              </a:ext>
            </a:extLst>
          </p:cNvPr>
          <p:cNvCxnSpPr>
            <a:cxnSpLocks/>
            <a:stCxn id="76" idx="3"/>
          </p:cNvCxnSpPr>
          <p:nvPr/>
        </p:nvCxnSpPr>
        <p:spPr>
          <a:xfrm flipV="1">
            <a:off x="1483114" y="1393218"/>
            <a:ext cx="938847" cy="209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3475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02A16-8A8F-1C57-1931-8B8F7AFB7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1B8392-A705-8B93-6157-198FC2C07D35}"/>
              </a:ext>
            </a:extLst>
          </p:cNvPr>
          <p:cNvSpPr/>
          <p:nvPr/>
        </p:nvSpPr>
        <p:spPr>
          <a:xfrm>
            <a:off x="113211" y="121920"/>
            <a:ext cx="1724298" cy="725442"/>
          </a:xfrm>
          <a:prstGeom prst="rect">
            <a:avLst/>
          </a:prstGeom>
          <a:solidFill>
            <a:srgbClr val="00B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DA7C37-D31F-15B9-1626-2B9584FFBA7E}"/>
              </a:ext>
            </a:extLst>
          </p:cNvPr>
          <p:cNvSpPr txBox="1"/>
          <p:nvPr/>
        </p:nvSpPr>
        <p:spPr>
          <a:xfrm>
            <a:off x="165463" y="201628"/>
            <a:ext cx="11895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Optional									Photography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F1E2019-721B-360D-B43F-E1F3FFA44DFF}"/>
              </a:ext>
            </a:extLst>
          </p:cNvPr>
          <p:cNvSpPr txBox="1"/>
          <p:nvPr/>
        </p:nvSpPr>
        <p:spPr>
          <a:xfrm>
            <a:off x="228723" y="1003049"/>
            <a:ext cx="1811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Tools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D21B8445-5A1B-76D4-3EEF-6C408BD35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085" y="1190646"/>
            <a:ext cx="1381318" cy="209579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AB97EC4D-06F2-9511-F032-79458F4E4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820" y="1190646"/>
            <a:ext cx="1495634" cy="219106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C4CF83F-0A89-9EB5-528F-0B8CE079DADE}"/>
              </a:ext>
            </a:extLst>
          </p:cNvPr>
          <p:cNvSpPr txBox="1"/>
          <p:nvPr/>
        </p:nvSpPr>
        <p:spPr>
          <a:xfrm>
            <a:off x="3373769" y="1707777"/>
            <a:ext cx="1529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Create 0kb files. Useful to compare things or to do a call(tree).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5AD98A9-FC1B-2B32-4F13-494D425B8881}"/>
              </a:ext>
            </a:extLst>
          </p:cNvPr>
          <p:cNvCxnSpPr>
            <a:cxnSpLocks/>
            <a:stCxn id="44" idx="2"/>
            <a:endCxn id="48" idx="0"/>
          </p:cNvCxnSpPr>
          <p:nvPr/>
        </p:nvCxnSpPr>
        <p:spPr>
          <a:xfrm>
            <a:off x="4138744" y="1400225"/>
            <a:ext cx="1" cy="307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0E143F7-EDA2-457E-BB97-6922FB77948B}"/>
              </a:ext>
            </a:extLst>
          </p:cNvPr>
          <p:cNvCxnSpPr>
            <a:stCxn id="44" idx="3"/>
            <a:endCxn id="46" idx="1"/>
          </p:cNvCxnSpPr>
          <p:nvPr/>
        </p:nvCxnSpPr>
        <p:spPr>
          <a:xfrm>
            <a:off x="4829403" y="1295436"/>
            <a:ext cx="3073417" cy="4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3551BD0-D5A5-7D32-5BE3-29226E1340A2}"/>
              </a:ext>
            </a:extLst>
          </p:cNvPr>
          <p:cNvSpPr txBox="1"/>
          <p:nvPr/>
        </p:nvSpPr>
        <p:spPr>
          <a:xfrm>
            <a:off x="7880108" y="1704929"/>
            <a:ext cx="1529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Compare what’s unique between original and 0kb Files.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B2387C1-7818-1B32-B071-ECADF30614CE}"/>
              </a:ext>
            </a:extLst>
          </p:cNvPr>
          <p:cNvCxnSpPr>
            <a:cxnSpLocks/>
            <a:stCxn id="46" idx="2"/>
            <a:endCxn id="60" idx="0"/>
          </p:cNvCxnSpPr>
          <p:nvPr/>
        </p:nvCxnSpPr>
        <p:spPr>
          <a:xfrm flipH="1">
            <a:off x="8645084" y="1409752"/>
            <a:ext cx="5553" cy="295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Picture 83">
            <a:extLst>
              <a:ext uri="{FF2B5EF4-FFF2-40B4-BE49-F238E27FC236}">
                <a16:creationId xmlns:a16="http://schemas.microsoft.com/office/drawing/2014/main" id="{0EFAA561-7F6D-1754-6333-C7F76DD2BDE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227" b="13044"/>
          <a:stretch>
            <a:fillRect/>
          </a:stretch>
        </p:blipFill>
        <p:spPr>
          <a:xfrm>
            <a:off x="1512648" y="1201807"/>
            <a:ext cx="1590108" cy="190527"/>
          </a:xfrm>
          <a:prstGeom prst="rect">
            <a:avLst/>
          </a:prstGeom>
        </p:spPr>
      </p:pic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D028A222-B132-2C00-43C8-FA87081D322E}"/>
              </a:ext>
            </a:extLst>
          </p:cNvPr>
          <p:cNvCxnSpPr>
            <a:cxnSpLocks/>
            <a:stCxn id="84" idx="3"/>
            <a:endCxn id="44" idx="1"/>
          </p:cNvCxnSpPr>
          <p:nvPr/>
        </p:nvCxnSpPr>
        <p:spPr>
          <a:xfrm flipV="1">
            <a:off x="3102756" y="1295436"/>
            <a:ext cx="345329" cy="1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257725D8-63B2-0EA0-1D9C-57165302759A}"/>
              </a:ext>
            </a:extLst>
          </p:cNvPr>
          <p:cNvSpPr txBox="1"/>
          <p:nvPr/>
        </p:nvSpPr>
        <p:spPr>
          <a:xfrm>
            <a:off x="1542059" y="1669389"/>
            <a:ext cx="15299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Sometimes, not all files are saved in Dual ISO. You want to work with DNG+CR2/3 combined.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D4BF36D6-A4C6-0CBC-D341-AEDEE8E8F66C}"/>
              </a:ext>
            </a:extLst>
          </p:cNvPr>
          <p:cNvCxnSpPr>
            <a:cxnSpLocks/>
            <a:stCxn id="84" idx="2"/>
            <a:endCxn id="95" idx="0"/>
          </p:cNvCxnSpPr>
          <p:nvPr/>
        </p:nvCxnSpPr>
        <p:spPr>
          <a:xfrm flipH="1">
            <a:off x="2307035" y="1392334"/>
            <a:ext cx="667" cy="27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8422D3B-1C45-31CD-CF92-D26CE04BB8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750" y="3429000"/>
            <a:ext cx="4313987" cy="236134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140037-9DAC-83C3-72EE-BBCCFB8A8E1A}"/>
              </a:ext>
            </a:extLst>
          </p:cNvPr>
          <p:cNvCxnSpPr>
            <a:stCxn id="48" idx="2"/>
            <a:endCxn id="5" idx="0"/>
          </p:cNvCxnSpPr>
          <p:nvPr/>
        </p:nvCxnSpPr>
        <p:spPr>
          <a:xfrm flipH="1">
            <a:off x="4138744" y="2661884"/>
            <a:ext cx="1" cy="7671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F5E10A41-1950-544F-1576-C2B1BCE269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4224" y="3429000"/>
            <a:ext cx="4040850" cy="236134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1764643-0746-6971-8448-F196CF895FD1}"/>
              </a:ext>
            </a:extLst>
          </p:cNvPr>
          <p:cNvCxnSpPr>
            <a:stCxn id="60" idx="2"/>
            <a:endCxn id="16" idx="0"/>
          </p:cNvCxnSpPr>
          <p:nvPr/>
        </p:nvCxnSpPr>
        <p:spPr>
          <a:xfrm flipH="1">
            <a:off x="8644649" y="2659036"/>
            <a:ext cx="435" cy="769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6802E7-AA36-C006-B3E7-BD777A9973FC}"/>
              </a:ext>
            </a:extLst>
          </p:cNvPr>
          <p:cNvCxnSpPr>
            <a:stCxn id="60" idx="1"/>
            <a:endCxn id="48" idx="3"/>
          </p:cNvCxnSpPr>
          <p:nvPr/>
        </p:nvCxnSpPr>
        <p:spPr>
          <a:xfrm flipH="1">
            <a:off x="4903720" y="2181983"/>
            <a:ext cx="2976388" cy="2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C805016-F5D8-F0A9-C574-33D6EEAE81F3}"/>
              </a:ext>
            </a:extLst>
          </p:cNvPr>
          <p:cNvSpPr txBox="1"/>
          <p:nvPr/>
        </p:nvSpPr>
        <p:spPr>
          <a:xfrm>
            <a:off x="4780516" y="1579194"/>
            <a:ext cx="3171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Compare Real files with virtual ones</a:t>
            </a:r>
          </a:p>
        </p:txBody>
      </p:sp>
    </p:spTree>
    <p:extLst>
      <p:ext uri="{BB962C8B-B14F-4D97-AF65-F5344CB8AC3E}">
        <p14:creationId xmlns:p14="http://schemas.microsoft.com/office/powerpoint/2010/main" val="2374921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510</Words>
  <Application>Microsoft Office PowerPoint</Application>
  <PresentationFormat>Widescreen</PresentationFormat>
  <Paragraphs>89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MagicLantern – MLV and CDNG 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10</cp:revision>
  <dcterms:created xsi:type="dcterms:W3CDTF">2025-12-27T11:15:52Z</dcterms:created>
  <dcterms:modified xsi:type="dcterms:W3CDTF">2025-12-30T23:11:33Z</dcterms:modified>
</cp:coreProperties>
</file>

<file path=docProps/thumbnail.jpeg>
</file>